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9" r:id="rId3"/>
    <p:sldId id="280" r:id="rId4"/>
    <p:sldId id="278" r:id="rId5"/>
    <p:sldId id="279" r:id="rId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1088" y="-104"/>
      </p:cViewPr>
      <p:guideLst>
        <p:guide orient="horz" pos="1144"/>
        <p:guide orient="horz" pos="407"/>
        <p:guide orient="horz" pos="1355"/>
        <p:guide orient="horz" pos="3423"/>
        <p:guide orient="horz" pos="3738"/>
        <p:guide orient="horz" pos="4024"/>
        <p:guide pos="516"/>
        <p:guide pos="2910"/>
        <p:guide pos="5389"/>
        <p:guide pos="5243"/>
        <p:guide pos="28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F715B-6CC3-47F4-8AC1-A63C769B667C}" type="datetimeFigureOut">
              <a:rPr lang="en-US" smtClean="0"/>
              <a:t>2014-12-10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1EE2A-73B1-4243-B532-C353B39BAA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4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360363" y="360363"/>
            <a:ext cx="8423275" cy="6145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19150" y="1817688"/>
            <a:ext cx="7515225" cy="1651000"/>
          </a:xfrm>
        </p:spPr>
        <p:txBody>
          <a:bodyPr>
            <a:noAutofit/>
          </a:bodyPr>
          <a:lstStyle>
            <a:lvl1pPr algn="l">
              <a:defRPr sz="5400">
                <a:solidFill>
                  <a:schemeClr val="bg2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19149" y="3578225"/>
            <a:ext cx="751522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1C6915-4FC4-4076-BEB6-77F97D90AFEE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4" name="xxLogotyp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5892800"/>
            <a:ext cx="2205107" cy="36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4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189A-5B88-457B-A19A-BD3675C83800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Platshållare för innehåll 17"/>
          <p:cNvSpPr>
            <a:spLocks noGrp="1"/>
          </p:cNvSpPr>
          <p:nvPr>
            <p:ph sz="quarter" idx="14"/>
          </p:nvPr>
        </p:nvSpPr>
        <p:spPr>
          <a:xfrm>
            <a:off x="819150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1" name="Platshållare för innehåll 17"/>
          <p:cNvSpPr>
            <a:spLocks noGrp="1"/>
          </p:cNvSpPr>
          <p:nvPr>
            <p:ph sz="quarter" idx="15"/>
          </p:nvPr>
        </p:nvSpPr>
        <p:spPr>
          <a:xfrm>
            <a:off x="819150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0" name="Platshållare för innehåll 17"/>
          <p:cNvSpPr>
            <a:spLocks noGrp="1"/>
          </p:cNvSpPr>
          <p:nvPr>
            <p:ph sz="quarter" idx="16"/>
          </p:nvPr>
        </p:nvSpPr>
        <p:spPr>
          <a:xfrm>
            <a:off x="4625621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2" name="Platshållare för innehåll 17"/>
          <p:cNvSpPr>
            <a:spLocks noGrp="1"/>
          </p:cNvSpPr>
          <p:nvPr>
            <p:ph sz="quarter" idx="17"/>
          </p:nvPr>
        </p:nvSpPr>
        <p:spPr>
          <a:xfrm>
            <a:off x="4625621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21797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189A-5B88-457B-A19A-BD3675C83800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Platshållare för innehåll 17"/>
          <p:cNvSpPr>
            <a:spLocks noGrp="1"/>
          </p:cNvSpPr>
          <p:nvPr>
            <p:ph sz="quarter" idx="14"/>
          </p:nvPr>
        </p:nvSpPr>
        <p:spPr>
          <a:xfrm>
            <a:off x="819150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1" name="Platshållare för innehåll 17"/>
          <p:cNvSpPr>
            <a:spLocks noGrp="1"/>
          </p:cNvSpPr>
          <p:nvPr>
            <p:ph sz="quarter" idx="15"/>
          </p:nvPr>
        </p:nvSpPr>
        <p:spPr>
          <a:xfrm>
            <a:off x="819150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0" name="Platshållare för innehåll 17"/>
          <p:cNvSpPr>
            <a:spLocks noGrp="1"/>
          </p:cNvSpPr>
          <p:nvPr>
            <p:ph sz="quarter" idx="16"/>
          </p:nvPr>
        </p:nvSpPr>
        <p:spPr>
          <a:xfrm>
            <a:off x="4625621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2" name="Platshållare för innehåll 17"/>
          <p:cNvSpPr>
            <a:spLocks noGrp="1"/>
          </p:cNvSpPr>
          <p:nvPr>
            <p:ph sz="quarter" idx="17"/>
          </p:nvPr>
        </p:nvSpPr>
        <p:spPr>
          <a:xfrm>
            <a:off x="4625621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217971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9625" y="644525"/>
            <a:ext cx="7524750" cy="117157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09625" y="2154238"/>
            <a:ext cx="3686175" cy="32829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2154238"/>
            <a:ext cx="3686175" cy="1565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3871913"/>
            <a:ext cx="3686175" cy="1565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 </a:t>
            </a:r>
            <a:fld id="{59FED1FE-7DD8-4790-B9FA-8679A180768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43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360363" y="360363"/>
            <a:ext cx="8423275" cy="6145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19150" y="1817688"/>
            <a:ext cx="7515225" cy="1651000"/>
          </a:xfrm>
        </p:spPr>
        <p:txBody>
          <a:bodyPr>
            <a:noAutofit/>
          </a:bodyPr>
          <a:lstStyle>
            <a:lvl1pPr algn="l">
              <a:defRPr sz="5400">
                <a:solidFill>
                  <a:schemeClr val="bg2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19149" y="3578225"/>
            <a:ext cx="751522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1C6915-4FC4-4076-BEB6-77F97D90AFEE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4" name="xxLogotyp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5892800"/>
            <a:ext cx="2205107" cy="36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26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29A-01AB-4229-87F8-2AF5DBFA49A2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256284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3B2F-1042-4DA2-923A-C41CA075970F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3"/>
          </p:nvPr>
        </p:nvSpPr>
        <p:spPr>
          <a:xfrm>
            <a:off x="819151" y="2151063"/>
            <a:ext cx="3696054" cy="32829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9" name="Platshållare för innehåll 17"/>
          <p:cNvSpPr>
            <a:spLocks noGrp="1"/>
          </p:cNvSpPr>
          <p:nvPr>
            <p:ph sz="quarter" idx="14"/>
          </p:nvPr>
        </p:nvSpPr>
        <p:spPr>
          <a:xfrm>
            <a:off x="4625621" y="2155471"/>
            <a:ext cx="3696054" cy="32829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31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3221-0614-4F9F-9BFD-B3CA80DCA36F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3"/>
          </p:nvPr>
        </p:nvSpPr>
        <p:spPr>
          <a:xfrm>
            <a:off x="819151" y="2151063"/>
            <a:ext cx="3696054" cy="32829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9" name="Platshållare för innehåll 17"/>
          <p:cNvSpPr>
            <a:spLocks noGrp="1"/>
          </p:cNvSpPr>
          <p:nvPr>
            <p:ph sz="quarter" idx="14"/>
          </p:nvPr>
        </p:nvSpPr>
        <p:spPr>
          <a:xfrm>
            <a:off x="4625621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1" name="Platshållare för innehåll 17"/>
          <p:cNvSpPr>
            <a:spLocks noGrp="1"/>
          </p:cNvSpPr>
          <p:nvPr>
            <p:ph sz="quarter" idx="15"/>
          </p:nvPr>
        </p:nvSpPr>
        <p:spPr>
          <a:xfrm>
            <a:off x="4625621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97458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189A-5B88-457B-A19A-BD3675C83800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Platshållare för innehåll 17"/>
          <p:cNvSpPr>
            <a:spLocks noGrp="1"/>
          </p:cNvSpPr>
          <p:nvPr>
            <p:ph sz="quarter" idx="14"/>
          </p:nvPr>
        </p:nvSpPr>
        <p:spPr>
          <a:xfrm>
            <a:off x="819150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1" name="Platshållare för innehåll 17"/>
          <p:cNvSpPr>
            <a:spLocks noGrp="1"/>
          </p:cNvSpPr>
          <p:nvPr>
            <p:ph sz="quarter" idx="15"/>
          </p:nvPr>
        </p:nvSpPr>
        <p:spPr>
          <a:xfrm>
            <a:off x="819150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0" name="Platshållare för innehåll 17"/>
          <p:cNvSpPr>
            <a:spLocks noGrp="1"/>
          </p:cNvSpPr>
          <p:nvPr>
            <p:ph sz="quarter" idx="16"/>
          </p:nvPr>
        </p:nvSpPr>
        <p:spPr>
          <a:xfrm>
            <a:off x="4625621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2" name="Platshållare för innehåll 17"/>
          <p:cNvSpPr>
            <a:spLocks noGrp="1"/>
          </p:cNvSpPr>
          <p:nvPr>
            <p:ph sz="quarter" idx="17"/>
          </p:nvPr>
        </p:nvSpPr>
        <p:spPr>
          <a:xfrm>
            <a:off x="4625621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991031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2179-4BAC-4C32-B80F-0A2D6CECF2D2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33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DA3-A94B-4F4A-A3E8-EC43D6DA62BA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4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29A-01AB-4229-87F8-2AF5DBFA49A2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20737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 hasCustomPrompt="1"/>
          </p:nvPr>
        </p:nvSpPr>
        <p:spPr/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 smtClean="0"/>
              <a:t>Klicka för att infoga bild</a:t>
            </a:r>
            <a:endParaRPr lang="en-US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911AA3-5D73-446B-B925-D14CFB388899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66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- Halv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7B3-D657-45BF-ACBD-6728BC4D3D57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819150" y="2151063"/>
            <a:ext cx="3697288" cy="32829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7" name="Platshållare för bild 2"/>
          <p:cNvSpPr>
            <a:spLocks noGrp="1"/>
          </p:cNvSpPr>
          <p:nvPr>
            <p:ph type="pic" sz="quarter" idx="14" hasCustomPrompt="1"/>
          </p:nvPr>
        </p:nvSpPr>
        <p:spPr>
          <a:xfrm>
            <a:off x="4619625" y="2151063"/>
            <a:ext cx="3694176" cy="3282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sv-SE" dirty="0" smtClean="0"/>
              <a:t>Klicka för att infoga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8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3B2F-1042-4DA2-923A-C41CA075970F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3"/>
          </p:nvPr>
        </p:nvSpPr>
        <p:spPr>
          <a:xfrm>
            <a:off x="819151" y="2151063"/>
            <a:ext cx="3696054" cy="32829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9" name="Platshållare för innehåll 17"/>
          <p:cNvSpPr>
            <a:spLocks noGrp="1"/>
          </p:cNvSpPr>
          <p:nvPr>
            <p:ph sz="quarter" idx="14"/>
          </p:nvPr>
        </p:nvSpPr>
        <p:spPr>
          <a:xfrm>
            <a:off x="4625621" y="2155471"/>
            <a:ext cx="3696054" cy="32829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2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3221-0614-4F9F-9BFD-B3CA80DCA36F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3"/>
          </p:nvPr>
        </p:nvSpPr>
        <p:spPr>
          <a:xfrm>
            <a:off x="819151" y="2151063"/>
            <a:ext cx="3696054" cy="32829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9" name="Platshållare för innehåll 17"/>
          <p:cNvSpPr>
            <a:spLocks noGrp="1"/>
          </p:cNvSpPr>
          <p:nvPr>
            <p:ph sz="quarter" idx="14"/>
          </p:nvPr>
        </p:nvSpPr>
        <p:spPr>
          <a:xfrm>
            <a:off x="4625621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1" name="Platshållare för innehåll 17"/>
          <p:cNvSpPr>
            <a:spLocks noGrp="1"/>
          </p:cNvSpPr>
          <p:nvPr>
            <p:ph sz="quarter" idx="15"/>
          </p:nvPr>
        </p:nvSpPr>
        <p:spPr>
          <a:xfrm>
            <a:off x="4625621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6319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189A-5B88-457B-A19A-BD3675C83800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Platshållare för innehåll 17"/>
          <p:cNvSpPr>
            <a:spLocks noGrp="1"/>
          </p:cNvSpPr>
          <p:nvPr>
            <p:ph sz="quarter" idx="14"/>
          </p:nvPr>
        </p:nvSpPr>
        <p:spPr>
          <a:xfrm>
            <a:off x="819150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1" name="Platshållare för innehåll 17"/>
          <p:cNvSpPr>
            <a:spLocks noGrp="1"/>
          </p:cNvSpPr>
          <p:nvPr>
            <p:ph sz="quarter" idx="15"/>
          </p:nvPr>
        </p:nvSpPr>
        <p:spPr>
          <a:xfrm>
            <a:off x="819150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0" name="Platshållare för innehåll 17"/>
          <p:cNvSpPr>
            <a:spLocks noGrp="1"/>
          </p:cNvSpPr>
          <p:nvPr>
            <p:ph sz="quarter" idx="16"/>
          </p:nvPr>
        </p:nvSpPr>
        <p:spPr>
          <a:xfrm>
            <a:off x="4625621" y="215547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12" name="Platshållare för innehåll 17"/>
          <p:cNvSpPr>
            <a:spLocks noGrp="1"/>
          </p:cNvSpPr>
          <p:nvPr>
            <p:ph sz="quarter" idx="17"/>
          </p:nvPr>
        </p:nvSpPr>
        <p:spPr>
          <a:xfrm>
            <a:off x="4625621" y="3858050"/>
            <a:ext cx="3696054" cy="157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21797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2179-4BAC-4C32-B80F-0A2D6CECF2D2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0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EDA3-A94B-4F4A-A3E8-EC43D6DA62BA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8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 hasCustomPrompt="1"/>
          </p:nvPr>
        </p:nvSpPr>
        <p:spPr/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 smtClean="0"/>
              <a:t>Klicka för att infoga bild</a:t>
            </a:r>
            <a:endParaRPr lang="en-US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911AA3-5D73-446B-B925-D14CFB388899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4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- Halv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7B3-D657-45BF-ACBD-6728BC4D3D57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819150" y="2151063"/>
            <a:ext cx="3697288" cy="32829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7" name="Platshållare för bild 2"/>
          <p:cNvSpPr>
            <a:spLocks noGrp="1"/>
          </p:cNvSpPr>
          <p:nvPr>
            <p:ph type="pic" sz="quarter" idx="14" hasCustomPrompt="1"/>
          </p:nvPr>
        </p:nvSpPr>
        <p:spPr>
          <a:xfrm>
            <a:off x="4619625" y="2151063"/>
            <a:ext cx="3694176" cy="3282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sv-SE" dirty="0" smtClean="0"/>
              <a:t>Klicka för att infoga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theme" Target="../theme/theme2.xml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xxLocalText"/>
          <p:cNvSpPr txBox="1"/>
          <p:nvPr userDrawn="1"/>
        </p:nvSpPr>
        <p:spPr>
          <a:xfrm>
            <a:off x="-381000" y="6477000"/>
            <a:ext cx="215123" cy="10772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sv-SE" sz="100" smtClean="0">
                <a:solidFill>
                  <a:srgbClr val="C0C0C0"/>
                </a:solidFill>
              </a:rPr>
              <a:t>False</a:t>
            </a:r>
            <a:endParaRPr lang="sv-SE" sz="100">
              <a:solidFill>
                <a:srgbClr val="C0C0C0"/>
              </a:solidFill>
            </a:endParaRPr>
          </a:p>
        </p:txBody>
      </p:sp>
      <p:sp>
        <p:nvSpPr>
          <p:cNvPr id="8" name="xxLogotypeText"/>
          <p:cNvSpPr txBox="1"/>
          <p:nvPr userDrawn="1"/>
        </p:nvSpPr>
        <p:spPr>
          <a:xfrm>
            <a:off x="-381000" y="6477000"/>
            <a:ext cx="268022" cy="10772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sv-SE" sz="100" smtClean="0">
                <a:solidFill>
                  <a:srgbClr val="C0C0C0"/>
                </a:solidFill>
              </a:rPr>
              <a:t>Sveriges Radio</a:t>
            </a:r>
            <a:endParaRPr lang="sv-SE" sz="100">
              <a:solidFill>
                <a:srgbClr val="C0C0C0"/>
              </a:solidFill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9624" y="644524"/>
            <a:ext cx="7512051" cy="117157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 algn="l"/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19150" y="2151063"/>
            <a:ext cx="7502525" cy="328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21438" y="6258457"/>
            <a:ext cx="2133600" cy="1239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D97F929-5290-45EC-AF1F-D777700CEA17}" type="datetime1">
              <a:rPr lang="en-US" smtClean="0"/>
              <a:t>2014-12-10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659438" y="5934074"/>
            <a:ext cx="2895600" cy="1463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21438" y="6100773"/>
            <a:ext cx="2133600" cy="1463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xxLogotype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5892800"/>
            <a:ext cx="2205107" cy="36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3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  <p:sldLayoutId id="2147483654" r:id="rId6"/>
    <p:sldLayoutId id="2147483655" r:id="rId7"/>
    <p:sldLayoutId id="2147483659" r:id="rId8"/>
    <p:sldLayoutId id="2147483660" r:id="rId9"/>
    <p:sldLayoutId id="2147483683" r:id="rId10"/>
    <p:sldLayoutId id="2147483696" r:id="rId11"/>
    <p:sldLayoutId id="2147483697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3000" b="1" kern="1200" dirty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−"/>
        <a:defRPr lang="sv-SE" sz="2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−"/>
        <a:defRPr lang="sv-SE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sv-SE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sv-SE" sz="16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en-US" sz="16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9624" y="644524"/>
            <a:ext cx="7512051" cy="117157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 algn="l"/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19150" y="2151063"/>
            <a:ext cx="7502525" cy="328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21438" y="6258457"/>
            <a:ext cx="2133600" cy="1239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D97F929-5290-45EC-AF1F-D777700CEA17}" type="datetime1">
              <a:rPr lang="en-US" smtClean="0"/>
              <a:pPr/>
              <a:t>2014-12-10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659438" y="5934074"/>
            <a:ext cx="2895600" cy="1463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21438" y="6100773"/>
            <a:ext cx="2133600" cy="1463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xxLogotype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5892800"/>
            <a:ext cx="2205107" cy="36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70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30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−"/>
        <a:defRPr lang="sv-SE" sz="2400" kern="1200" dirty="0" smtClean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−"/>
        <a:defRPr lang="sv-SE" sz="2000" kern="1200" dirty="0" smtClean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sv-SE" sz="1800" kern="1200" dirty="0" smtClean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sv-SE" sz="1600" kern="1200" dirty="0" smtClean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en-US" sz="1600" kern="1200" dirty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jpg"/><Relationship Id="rId12" Type="http://schemas.openxmlformats.org/officeDocument/2006/relationships/image" Target="../media/image14.jp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eg"/><Relationship Id="rId8" Type="http://schemas.openxmlformats.org/officeDocument/2006/relationships/image" Target="../media/image10.jpg"/><Relationship Id="rId9" Type="http://schemas.openxmlformats.org/officeDocument/2006/relationships/image" Target="../media/image11.jpg"/><Relationship Id="rId10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4E0F449E-EC75-4996-A375-E9D16A16BBE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" name="xxLogotyp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2870200"/>
            <a:ext cx="7245351" cy="120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4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Sveriges största vetenskapsredaktion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5135" y="2154238"/>
            <a:ext cx="3686175" cy="32829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endParaRPr lang="sv-SE" sz="1600" dirty="0" smtClean="0"/>
          </a:p>
          <a:p>
            <a:pPr eaLnBrk="1" hangingPunct="1">
              <a:buFont typeface="Arial" charset="0"/>
              <a:buChar char="•"/>
            </a:pPr>
            <a:r>
              <a:rPr lang="sv-SE" sz="1600" dirty="0" smtClean="0"/>
              <a:t>17 journalister på redaktionen (reportrar, programledare och producenter)</a:t>
            </a:r>
          </a:p>
          <a:p>
            <a:pPr eaLnBrk="1" hangingPunct="1">
              <a:buFont typeface="Arial" charset="0"/>
              <a:buChar char="•"/>
            </a:pPr>
            <a:endParaRPr lang="sv-SE" sz="1600" dirty="0"/>
          </a:p>
          <a:p>
            <a:pPr>
              <a:buFont typeface="Arial" charset="0"/>
              <a:buChar char="•"/>
            </a:pPr>
            <a:r>
              <a:rPr lang="sv-SE" sz="1600" dirty="0" smtClean="0"/>
              <a:t>Specialistkompetens </a:t>
            </a:r>
            <a:r>
              <a:rPr lang="sv-SE" sz="1600" dirty="0"/>
              <a:t>inom det vetenskapliga området </a:t>
            </a:r>
            <a:r>
              <a:rPr lang="sv-SE" sz="1600" dirty="0" smtClean="0"/>
              <a:t>( ex fysik</a:t>
            </a:r>
            <a:r>
              <a:rPr lang="sv-SE" sz="1600" dirty="0"/>
              <a:t>, kemi, medicin, biologi, psykologi, </a:t>
            </a:r>
            <a:r>
              <a:rPr lang="sv-SE" sz="1600" dirty="0" smtClean="0"/>
              <a:t>statsvetenskap)</a:t>
            </a:r>
            <a:endParaRPr lang="sv-SE" sz="1600" dirty="0"/>
          </a:p>
          <a:p>
            <a:pPr eaLnBrk="1" hangingPunct="1">
              <a:buFont typeface="Arial" charset="0"/>
              <a:buChar char="•"/>
            </a:pPr>
            <a:endParaRPr lang="sv-SE" sz="1600" dirty="0" smtClean="0"/>
          </a:p>
          <a:p>
            <a:pPr eaLnBrk="1" hangingPunct="1">
              <a:buFont typeface="Arial" charset="0"/>
              <a:buChar char="•"/>
            </a:pPr>
            <a:endParaRPr lang="sv-SE" sz="1600" dirty="0" smtClean="0"/>
          </a:p>
          <a:p>
            <a:pPr>
              <a:buNone/>
            </a:pPr>
            <a:r>
              <a:rPr lang="sv-SE" sz="1600" dirty="0" smtClean="0"/>
              <a:t>*     	Brett </a:t>
            </a:r>
            <a:r>
              <a:rPr lang="sv-SE" sz="1600" dirty="0"/>
              <a:t>nätverk av frilansande vetenskapsjournalister</a:t>
            </a:r>
          </a:p>
          <a:p>
            <a:pPr eaLnBrk="1" hangingPunct="1">
              <a:buFont typeface="Arial" charset="0"/>
              <a:buNone/>
            </a:pPr>
            <a:endParaRPr lang="sv-SE" sz="1600" dirty="0" smtClean="0"/>
          </a:p>
          <a:p>
            <a:pPr eaLnBrk="1" hangingPunct="1">
              <a:buFont typeface="Arial" charset="0"/>
              <a:buNone/>
            </a:pPr>
            <a:endParaRPr lang="sv-SE" sz="1600" dirty="0" smtClean="0"/>
          </a:p>
          <a:p>
            <a:pPr eaLnBrk="1" hangingPunct="1">
              <a:buFont typeface="Arial" charset="0"/>
              <a:buNone/>
            </a:pPr>
            <a:endParaRPr lang="sv-SE" sz="1600" dirty="0" smtClean="0"/>
          </a:p>
          <a:p>
            <a:pPr eaLnBrk="1" hangingPunct="1">
              <a:buFont typeface="Arial" charset="0"/>
              <a:buNone/>
            </a:pPr>
            <a:endParaRPr lang="sv-SE" sz="1600" dirty="0" smtClean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143" y="1981430"/>
            <a:ext cx="857250" cy="1095375"/>
          </a:xfrm>
        </p:spPr>
      </p:pic>
      <p:pic>
        <p:nvPicPr>
          <p:cNvPr id="6" name="Platshållare för innehåll 5"/>
          <p:cNvPicPr>
            <a:picLocks noGrp="1" noChangeAspect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491" y="1993978"/>
            <a:ext cx="857250" cy="1095375"/>
          </a:xfrm>
        </p:spPr>
      </p:pic>
      <p:sp>
        <p:nvSpPr>
          <p:cNvPr id="9218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SID </a:t>
            </a:r>
            <a:fld id="{9A7A0445-099D-4675-8D52-C6C0D86172F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037" y="1975790"/>
            <a:ext cx="857250" cy="109537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143" y="3071165"/>
            <a:ext cx="857250" cy="109537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393" y="3071165"/>
            <a:ext cx="857250" cy="1095375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43" y="3071165"/>
            <a:ext cx="853644" cy="1095375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143" y="4166540"/>
            <a:ext cx="857250" cy="1095375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393" y="4148969"/>
            <a:ext cx="888183" cy="111294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037" y="4166540"/>
            <a:ext cx="857250" cy="109537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287" y="1981430"/>
            <a:ext cx="857250" cy="1095375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287" y="3076805"/>
            <a:ext cx="85725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5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Sveriges Radios vetenskapsredaktion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809625" y="1319349"/>
            <a:ext cx="3686175" cy="411783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</a:pPr>
            <a:r>
              <a:rPr lang="sv-SE" sz="1400" dirty="0" smtClean="0"/>
              <a:t>Vetenskapsnyheter i P1-morgon  varje vardagmorgon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r>
              <a:rPr lang="sv-SE" sz="1400" dirty="0" smtClean="0"/>
              <a:t>Vetandets värld i P1 varje vardag lunch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r>
              <a:rPr lang="sv-SE" sz="1400" dirty="0" smtClean="0"/>
              <a:t>Veckomagasinet i P1, fredagar </a:t>
            </a:r>
          </a:p>
          <a:p>
            <a:pPr eaLnBrk="1" hangingPunct="1">
              <a:lnSpc>
                <a:spcPct val="100000"/>
              </a:lnSpc>
            </a:pPr>
            <a:endParaRPr lang="sv-SE" sz="1400" dirty="0"/>
          </a:p>
          <a:p>
            <a:pPr eaLnBrk="1" hangingPunct="1">
              <a:lnSpc>
                <a:spcPct val="100000"/>
              </a:lnSpc>
            </a:pPr>
            <a:r>
              <a:rPr lang="sv-SE" sz="1400" dirty="0" smtClean="0"/>
              <a:t>Forskarliv i P1, lördagar</a:t>
            </a:r>
          </a:p>
          <a:p>
            <a:pPr eaLnBrk="1" hangingPunct="1">
              <a:lnSpc>
                <a:spcPct val="100000"/>
              </a:lnSpc>
            </a:pP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r>
              <a:rPr lang="sv-SE" sz="1400" dirty="0" smtClean="0"/>
              <a:t>Klotet i P1, onsdagar</a:t>
            </a:r>
          </a:p>
          <a:p>
            <a:pPr eaLnBrk="1" hangingPunct="1">
              <a:lnSpc>
                <a:spcPct val="100000"/>
              </a:lnSpc>
            </a:pP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r>
              <a:rPr lang="sv-SE" sz="1400" dirty="0" smtClean="0"/>
              <a:t>Odla i P1, måndagar</a:t>
            </a:r>
          </a:p>
          <a:p>
            <a:pPr eaLnBrk="1" hangingPunct="1">
              <a:lnSpc>
                <a:spcPct val="100000"/>
              </a:lnSpc>
            </a:pP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r>
              <a:rPr lang="sv-SE" sz="1400" dirty="0" smtClean="0"/>
              <a:t>Kossornas planet i P4, lördagar</a:t>
            </a:r>
          </a:p>
          <a:p>
            <a:pPr eaLnBrk="1" hangingPunct="1">
              <a:lnSpc>
                <a:spcPct val="100000"/>
              </a:lnSpc>
            </a:pP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r>
              <a:rPr lang="sv-SE" sz="1400" dirty="0" smtClean="0"/>
              <a:t>Vetenskapskommentatorer i Ekots program, talkshows </a:t>
            </a:r>
            <a:r>
              <a:rPr lang="sv-SE" sz="1400" dirty="0" err="1" smtClean="0"/>
              <a:t>etc</a:t>
            </a: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r>
              <a:rPr lang="sv-SE" sz="1400" dirty="0" smtClean="0"/>
              <a:t>Webbportal – samlar allt om vetenskap på SR </a:t>
            </a:r>
            <a:r>
              <a:rPr lang="sv-SE" sz="1400" b="1" dirty="0" smtClean="0"/>
              <a:t>sverigesradio.se/vetenskap</a:t>
            </a:r>
          </a:p>
          <a:p>
            <a:pPr eaLnBrk="1" hangingPunct="1">
              <a:lnSpc>
                <a:spcPct val="100000"/>
              </a:lnSpc>
            </a:pP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r>
              <a:rPr lang="sv-SE" sz="1400" dirty="0" err="1" smtClean="0"/>
              <a:t>Facebook</a:t>
            </a:r>
            <a:r>
              <a:rPr lang="sv-SE" sz="1400" dirty="0" smtClean="0"/>
              <a:t>, </a:t>
            </a:r>
            <a:r>
              <a:rPr lang="sv-SE" sz="1400" dirty="0" err="1" smtClean="0"/>
              <a:t>twitter</a:t>
            </a:r>
            <a:endParaRPr lang="sv-SE" sz="1400" dirty="0" smtClean="0"/>
          </a:p>
          <a:p>
            <a:pPr eaLnBrk="1" hangingPunct="1">
              <a:lnSpc>
                <a:spcPct val="100000"/>
              </a:lnSpc>
            </a:pPr>
            <a:endParaRPr lang="sv-SE" sz="1400" dirty="0" smtClean="0"/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805" y="2352583"/>
            <a:ext cx="2831976" cy="2814221"/>
          </a:xfrm>
          <a:prstGeom prst="rect">
            <a:avLst/>
          </a:prstGeom>
        </p:spPr>
      </p:pic>
      <p:sp>
        <p:nvSpPr>
          <p:cNvPr id="7170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SID </a:t>
            </a:r>
            <a:fld id="{87992401-7D26-4998-9192-D80FD46C85EA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917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17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Sveriges mest närvarande och tillgängliga vetenskapsjournalistik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809625" y="2154238"/>
            <a:ext cx="3686175" cy="3282950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Char char="-"/>
            </a:pPr>
            <a:endParaRPr lang="sv-SE" sz="1600" dirty="0" smtClean="0"/>
          </a:p>
          <a:p>
            <a:pPr eaLnBrk="1" hangingPunct="1">
              <a:buFontTx/>
              <a:buChar char="-"/>
            </a:pPr>
            <a:r>
              <a:rPr lang="sv-SE" sz="1600" dirty="0" smtClean="0"/>
              <a:t>Mitt i nyhetsflödet i P1 morgon och inför Lunchekot, når cirka 10% av Sveriges befolkning varje dag</a:t>
            </a:r>
          </a:p>
          <a:p>
            <a:pPr eaLnBrk="1" hangingPunct="1">
              <a:buFontTx/>
              <a:buChar char="-"/>
            </a:pPr>
            <a:endParaRPr lang="sv-SE" sz="1600" dirty="0" smtClean="0"/>
          </a:p>
          <a:p>
            <a:pPr eaLnBrk="1" hangingPunct="1">
              <a:buFontTx/>
              <a:buChar char="-"/>
            </a:pPr>
            <a:r>
              <a:rPr lang="sv-SE" sz="1600" dirty="0" smtClean="0"/>
              <a:t>Webbportal som samlar allt om vetenskap och forskning på SR </a:t>
            </a:r>
          </a:p>
          <a:p>
            <a:pPr marL="0" indent="0" eaLnBrk="1" hangingPunct="1">
              <a:buNone/>
            </a:pPr>
            <a:r>
              <a:rPr lang="sv-SE" sz="1600" dirty="0"/>
              <a:t> </a:t>
            </a:r>
            <a:r>
              <a:rPr lang="sv-SE" sz="1600" dirty="0" smtClean="0"/>
              <a:t>       </a:t>
            </a:r>
            <a:r>
              <a:rPr lang="sv-SE" sz="1600" b="1" dirty="0" smtClean="0"/>
              <a:t>sverigesradio.se/vetenskap</a:t>
            </a:r>
          </a:p>
          <a:p>
            <a:pPr eaLnBrk="1" hangingPunct="1">
              <a:buFontTx/>
              <a:buChar char="-"/>
            </a:pPr>
            <a:endParaRPr lang="sv-SE" sz="1600" dirty="0" smtClean="0"/>
          </a:p>
          <a:p>
            <a:pPr eaLnBrk="1" hangingPunct="1">
              <a:buFontTx/>
              <a:buChar char="-"/>
            </a:pPr>
            <a:r>
              <a:rPr lang="sv-SE" sz="1600" dirty="0" smtClean="0"/>
              <a:t>Vetenskapskommentatorer i alla SR:s program</a:t>
            </a:r>
          </a:p>
          <a:p>
            <a:pPr eaLnBrk="1" hangingPunct="1">
              <a:buFontTx/>
              <a:buChar char="-"/>
            </a:pPr>
            <a:endParaRPr lang="sv-SE" dirty="0" smtClean="0"/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064" y="2423604"/>
            <a:ext cx="3604334" cy="2503503"/>
          </a:xfrm>
          <a:prstGeom prst="rect">
            <a:avLst/>
          </a:prstGeom>
        </p:spPr>
      </p:pic>
      <p:sp>
        <p:nvSpPr>
          <p:cNvPr id="8194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SID </a:t>
            </a:r>
            <a:fld id="{8C059F67-6A6F-45AD-A269-F5A45937C737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787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veriges Radio - Vit">
  <a:themeElements>
    <a:clrScheme name="Sveriges Radio-1">
      <a:dk1>
        <a:srgbClr val="000000"/>
      </a:dk1>
      <a:lt1>
        <a:srgbClr val="FFFFFF"/>
      </a:lt1>
      <a:dk2>
        <a:srgbClr val="7D7D7D"/>
      </a:dk2>
      <a:lt2>
        <a:srgbClr val="FFFFFF"/>
      </a:lt2>
      <a:accent1>
        <a:srgbClr val="32CDD7"/>
      </a:accent1>
      <a:accent2>
        <a:srgbClr val="FF5A00"/>
      </a:accent2>
      <a:accent3>
        <a:srgbClr val="00C88C"/>
      </a:accent3>
      <a:accent4>
        <a:srgbClr val="C31EAA"/>
      </a:accent4>
      <a:accent5>
        <a:srgbClr val="7D7D7D"/>
      </a:accent5>
      <a:accent6>
        <a:srgbClr val="7D7D7D"/>
      </a:accent6>
      <a:hlink>
        <a:srgbClr val="7D7D7D"/>
      </a:hlink>
      <a:folHlink>
        <a:srgbClr val="7D7D7D"/>
      </a:folHlink>
    </a:clrScheme>
    <a:fontScheme name="S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veriges Radio - Svart">
  <a:themeElements>
    <a:clrScheme name="Sveriges Radio-1">
      <a:dk1>
        <a:srgbClr val="000000"/>
      </a:dk1>
      <a:lt1>
        <a:srgbClr val="FFFFFF"/>
      </a:lt1>
      <a:dk2>
        <a:srgbClr val="7D7D7D"/>
      </a:dk2>
      <a:lt2>
        <a:srgbClr val="FFFFFF"/>
      </a:lt2>
      <a:accent1>
        <a:srgbClr val="32CDD7"/>
      </a:accent1>
      <a:accent2>
        <a:srgbClr val="FF5A00"/>
      </a:accent2>
      <a:accent3>
        <a:srgbClr val="00C88C"/>
      </a:accent3>
      <a:accent4>
        <a:srgbClr val="C31EAA"/>
      </a:accent4>
      <a:accent5>
        <a:srgbClr val="7D7D7D"/>
      </a:accent5>
      <a:accent6>
        <a:srgbClr val="7D7D7D"/>
      </a:accent6>
      <a:hlink>
        <a:srgbClr val="7D7D7D"/>
      </a:hlink>
      <a:folHlink>
        <a:srgbClr val="7D7D7D"/>
      </a:folHlink>
    </a:clrScheme>
    <a:fontScheme name="S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150</Words>
  <Application>Microsoft Macintosh PowerPoint</Application>
  <PresentationFormat>Bildspel på skärmen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Sveriges Radio - Vit</vt:lpstr>
      <vt:lpstr>Sveriges Radio - Svart</vt:lpstr>
      <vt:lpstr>PowerPoint-presentation</vt:lpstr>
      <vt:lpstr>Sveriges största vetenskapsredaktion</vt:lpstr>
      <vt:lpstr>Sveriges Radios vetenskapsredaktion</vt:lpstr>
      <vt:lpstr>Sveriges mest närvarande och tillgängliga vetenskapsjournalistik</vt:lpstr>
    </vt:vector>
  </TitlesOfParts>
  <Company>eXPerience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eXPerience</dc:creator>
  <cp:lastModifiedBy>Cissi Askwall</cp:lastModifiedBy>
  <cp:revision>48</cp:revision>
  <cp:lastPrinted>2012-09-26T07:29:03Z</cp:lastPrinted>
  <dcterms:created xsi:type="dcterms:W3CDTF">2011-01-26T16:38:07Z</dcterms:created>
  <dcterms:modified xsi:type="dcterms:W3CDTF">2014-12-10T18:41:35Z</dcterms:modified>
</cp:coreProperties>
</file>